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80" r:id="rId2"/>
  </p:sldMasterIdLst>
  <p:notesMasterIdLst>
    <p:notesMasterId r:id="rId20"/>
  </p:notesMasterIdLst>
  <p:sldIdLst>
    <p:sldId id="256" r:id="rId3"/>
    <p:sldId id="285" r:id="rId4"/>
    <p:sldId id="337" r:id="rId5"/>
    <p:sldId id="284" r:id="rId6"/>
    <p:sldId id="282" r:id="rId7"/>
    <p:sldId id="334" r:id="rId8"/>
    <p:sldId id="297" r:id="rId9"/>
    <p:sldId id="320" r:id="rId10"/>
    <p:sldId id="332" r:id="rId11"/>
    <p:sldId id="333" r:id="rId12"/>
    <p:sldId id="322" r:id="rId13"/>
    <p:sldId id="283" r:id="rId14"/>
    <p:sldId id="339" r:id="rId15"/>
    <p:sldId id="336" r:id="rId16"/>
    <p:sldId id="287" r:id="rId17"/>
    <p:sldId id="288" r:id="rId18"/>
    <p:sldId id="32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379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228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19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02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1285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2218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004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615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9663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4490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191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62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11" Type="http://schemas.openxmlformats.org/officeDocument/2006/relationships/image" Target="../media/image18.jpg"/><Relationship Id="rId5" Type="http://schemas.openxmlformats.org/officeDocument/2006/relationships/image" Target="../media/image12.jpg"/><Relationship Id="rId10" Type="http://schemas.openxmlformats.org/officeDocument/2006/relationships/image" Target="../media/image17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400800" cy="5334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sr-Latn-RS" sz="3200" b="1" dirty="0">
                <a:solidFill>
                  <a:schemeClr val="tx1"/>
                </a:solidFill>
              </a:rPr>
              <a:t>Metodske jedinice u jesenjem semestru ...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700" y="152400"/>
            <a:ext cx="4800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204403"/>
              </p:ext>
            </p:extLst>
          </p:nvPr>
        </p:nvGraphicFramePr>
        <p:xfrm>
          <a:off x="342900" y="2514600"/>
          <a:ext cx="11506200" cy="38100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03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04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2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04737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2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</a:t>
                      </a:r>
                      <a:r>
                        <a:rPr lang="sr-Latn-CS" sz="2400" baseline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-</a:t>
                      </a: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II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26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21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oktobar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Kreativna</a:t>
                      </a:r>
                      <a:r>
                        <a:rPr lang="sr-Latn-RS" sz="24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a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naliza izabrane TV emisije sa aspekta produkcije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3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novembar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Analizom</a:t>
                      </a:r>
                      <a:r>
                        <a:rPr lang="sr-Latn-RS" sz="24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zadatog primera utvrditi tehnološke načine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13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decembar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Simulacija direktnog prenosa sa RK na izabranom primeru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0263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364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88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11963400" cy="5410200"/>
          </a:xfrm>
        </p:spPr>
        <p:txBody>
          <a:bodyPr>
            <a:normAutofit/>
          </a:bodyPr>
          <a:lstStyle/>
          <a:p>
            <a:pPr marL="457200" lvl="1" indent="-339725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SEMINARSKI RAD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407897"/>
              </p:ext>
            </p:extLst>
          </p:nvPr>
        </p:nvGraphicFramePr>
        <p:xfrm>
          <a:off x="857251" y="2057400"/>
          <a:ext cx="10744199" cy="43281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03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3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01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2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Teme za izradu seminarskog rada – II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50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Analiza  tehnološkog načina - ... na primeru 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”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uživo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”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iz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studija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  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snimanje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iz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studija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...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direktan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prenos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RK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...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snimanje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RK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snimanje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u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virtuelnom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studiju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...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778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1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E2D82-5CD3-1850-753D-E1C0E8682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054D2-30FF-E267-6D30-4134F46E4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188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8BA578-170B-2B0D-0E77-61A8832A4F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371600"/>
            <a:ext cx="11963400" cy="5410200"/>
          </a:xfrm>
        </p:spPr>
        <p:txBody>
          <a:bodyPr>
            <a:normAutofit/>
          </a:bodyPr>
          <a:lstStyle/>
          <a:p>
            <a:pPr marL="117475" lvl="1" indent="0">
              <a:spcBef>
                <a:spcPts val="0"/>
              </a:spcBef>
              <a:buClrTx/>
              <a:buSzPct val="80000"/>
              <a:buNone/>
            </a:pPr>
            <a:endParaRPr lang="hr-HR" sz="1200" b="1" dirty="0"/>
          </a:p>
          <a:p>
            <a:pPr marL="457200" lvl="1" indent="-339725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SEMINARSKI RAD</a:t>
            </a: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BE13481-CC12-1F2C-9F0E-BB2625A190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287572"/>
              </p:ext>
            </p:extLst>
          </p:nvPr>
        </p:nvGraphicFramePr>
        <p:xfrm>
          <a:off x="381000" y="2133600"/>
          <a:ext cx="11430000" cy="43281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81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48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01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2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Teme za izradu seminarskog rada – II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50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Analiza  tehnološkog načina - ... na primeru 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nelinearna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montaža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video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serveri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EFP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snimanje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priprema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el.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grafike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/ video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grafike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SNG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uključenje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778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113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3C68C-AD38-11A1-1ED0-8D6B89C9A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5FACC-7E1C-6E04-22B6-C80FE649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ED050-09B9-13E9-0DE0-6D782DBE3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Označavanje rada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476F6-B37C-A39D-92D8-7717E7BFF7F6}"/>
              </a:ext>
            </a:extLst>
          </p:cNvPr>
          <p:cNvSpPr txBox="1"/>
          <p:nvPr/>
        </p:nvSpPr>
        <p:spPr>
          <a:xfrm>
            <a:off x="1524000" y="2150150"/>
            <a:ext cx="89154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el. dokument (word ili PDF) pre slanja označiti na sledeći način: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godina studija </a:t>
            </a:r>
            <a:r>
              <a:rPr kumimoji="0" lang="sr-Latn-C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(rimsko)</a:t>
            </a: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ime i prezime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npr: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II g Petar Petrović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21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7102" y="1600201"/>
            <a:ext cx="9157795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9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069" y="1600201"/>
            <a:ext cx="9175861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37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85901"/>
            <a:ext cx="9670503" cy="525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90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26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900" dirty="0">
              <a:latin typeface="Corbel" pitchFamily="34" charset="0"/>
            </a:endParaRPr>
          </a:p>
          <a:p>
            <a:pPr marL="1182687" lvl="3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Spoznati mesto i ulogu organizacije u TV; analiza tehnoloških načina TV </a:t>
            </a:r>
            <a:r>
              <a:rPr lang="sr-Latn-RS" sz="2400" dirty="0">
                <a:latin typeface="Corbel" pitchFamily="34" charset="0"/>
              </a:rPr>
              <a:t>  </a:t>
            </a:r>
            <a:r>
              <a:rPr lang="vi-VN" sz="2400" dirty="0">
                <a:latin typeface="Corbel" pitchFamily="34" charset="0"/>
              </a:rPr>
              <a:t>produkcije</a:t>
            </a:r>
            <a:endParaRPr lang="sr-Latn-RS" sz="2400" dirty="0">
              <a:latin typeface="Corbel" pitchFamily="34" charset="0"/>
            </a:endParaRP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400" dirty="0"/>
              <a:t> </a:t>
            </a:r>
            <a:endParaRPr lang="hr-HR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26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900" dirty="0">
              <a:latin typeface="Corbel" pitchFamily="34" charset="0"/>
            </a:endParaRPr>
          </a:p>
          <a:p>
            <a:pPr marL="1182687" lvl="3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Stečena znanja o nivoima organizacionog delovanja, uslovljenosti TV produkcije i tehnološkim načinima TV produkcije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b="1" dirty="0"/>
              <a:t>        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800" b="1" dirty="0"/>
              <a:t>           </a:t>
            </a: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50220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DCAEB-3F0B-976F-825A-39222CAB7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97175-5C01-249C-A8B7-CD3A6CA8D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92C433-7C89-9776-FCAE-B847F82A8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b="1" dirty="0"/>
              <a:t>        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b="1" dirty="0"/>
              <a:t>           Literatura:</a:t>
            </a:r>
          </a:p>
          <a:p>
            <a:pPr marL="714375" lvl="1" indent="-352425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  <a:tabLst>
                <a:tab pos="1371600" algn="l"/>
                <a:tab pos="1943100" algn="l"/>
              </a:tabLst>
            </a:pPr>
            <a:r>
              <a:rPr lang="hr-HR" sz="2400" dirty="0"/>
              <a:t>1.	Kajganić P. (2010) </a:t>
            </a:r>
            <a:r>
              <a:rPr lang="hr-HR" sz="2400" b="1" dirty="0"/>
              <a:t>TV produkcija 1</a:t>
            </a:r>
            <a:r>
              <a:rPr lang="hr-HR" sz="2400" dirty="0"/>
              <a:t>, ShopMyBook, Puurs, Belgium </a:t>
            </a:r>
          </a:p>
          <a:p>
            <a:pPr marL="714375" lvl="1" indent="-352425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  <a:tabLst>
                <a:tab pos="1371600" algn="l"/>
                <a:tab pos="1943100" algn="l"/>
              </a:tabLst>
            </a:pPr>
            <a:r>
              <a:rPr lang="hr-HR" sz="2400" dirty="0"/>
              <a:t>2.	Peković G. (1995) </a:t>
            </a:r>
            <a:r>
              <a:rPr lang="hr-HR" sz="2400" b="1" dirty="0"/>
              <a:t>Menadžment komercijalne televizije</a:t>
            </a:r>
            <a:r>
              <a:rPr lang="hr-HR" sz="2400" dirty="0"/>
              <a:t>, FDU, Beograd</a:t>
            </a:r>
          </a:p>
          <a:p>
            <a:pPr marL="714375" lvl="1" indent="-352425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  <a:tabLst>
                <a:tab pos="1371600" algn="l"/>
                <a:tab pos="1943100" algn="l"/>
              </a:tabLst>
            </a:pPr>
            <a:r>
              <a:rPr lang="hr-HR" sz="2400" dirty="0"/>
              <a:t>3.	Leksikon (1993) </a:t>
            </a:r>
            <a:r>
              <a:rPr lang="hr-HR" sz="2400" b="1" dirty="0"/>
              <a:t>Leksikon filmskih i TV pojmova 1</a:t>
            </a:r>
            <a:r>
              <a:rPr lang="hr-HR" sz="2400" dirty="0"/>
              <a:t>, Naučna knjiga, </a:t>
            </a:r>
            <a:r>
              <a:rPr lang="hr-HR" sz="1800" dirty="0"/>
              <a:t>Univerzitet umetnosti, Beograd</a:t>
            </a:r>
            <a:endParaRPr lang="hr-HR" sz="2400" dirty="0"/>
          </a:p>
          <a:p>
            <a:pPr marL="714375" lvl="1" indent="-352425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  <a:tabLst>
                <a:tab pos="1371600" algn="l"/>
                <a:tab pos="1943100" algn="l"/>
              </a:tabLst>
            </a:pPr>
            <a:r>
              <a:rPr lang="hr-HR" sz="2400" dirty="0"/>
              <a:t>4.	Leksikon (1997) </a:t>
            </a:r>
            <a:r>
              <a:rPr lang="hr-HR" sz="2400" b="1" dirty="0"/>
              <a:t>Leksikon filmskih i TV pojmova 2</a:t>
            </a:r>
            <a:r>
              <a:rPr lang="hr-HR" sz="2400" dirty="0"/>
              <a:t>, Univerzitet umetnosti, Beograd</a:t>
            </a:r>
          </a:p>
          <a:p>
            <a:pPr marL="714375" lvl="1" indent="-352425">
              <a:lnSpc>
                <a:spcPct val="150000"/>
              </a:lnSpc>
              <a:spcBef>
                <a:spcPts val="0"/>
              </a:spcBef>
              <a:buClr>
                <a:srgbClr val="F0AD00"/>
              </a:buClr>
              <a:buSzPct val="80000"/>
              <a:buNone/>
              <a:tabLst>
                <a:tab pos="1371600" algn="l"/>
                <a:tab pos="1943100" algn="l"/>
              </a:tabLst>
            </a:pPr>
            <a:r>
              <a:rPr lang="hr-HR" sz="2400" dirty="0">
                <a:solidFill>
                  <a:prstClr val="black"/>
                </a:solidFill>
              </a:rPr>
              <a:t>5.	</a:t>
            </a:r>
            <a:r>
              <a:rPr lang="sr-Cyrl-RS" sz="2400" dirty="0">
                <a:ea typeface="Times New Roman"/>
              </a:rPr>
              <a:t>Peter K. Pringle, Michael F. Starr (2006) </a:t>
            </a:r>
            <a:r>
              <a:rPr lang="sr-Cyrl-RS" sz="2400" b="1" dirty="0">
                <a:ea typeface="Times New Roman"/>
              </a:rPr>
              <a:t>Electronic media management</a:t>
            </a:r>
            <a:r>
              <a:rPr lang="sr-Cyrl-RS" sz="2400" dirty="0">
                <a:ea typeface="Times New Roman"/>
              </a:rPr>
              <a:t>, Focal Press. USA</a:t>
            </a:r>
            <a:endParaRPr lang="hr-HR" sz="24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3415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382000" cy="1252728"/>
          </a:xfrm>
        </p:spPr>
        <p:txBody>
          <a:bodyPr>
            <a:noAutofit/>
          </a:bodyPr>
          <a:lstStyle/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Mesto i uloga organizacije u TV produkciji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Specifičnost TV produkcije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Organizacioni nivoi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hr-HR" sz="1800" dirty="0"/>
              <a:t> 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Organizacija, ciljevi, zadaci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Strateški nivo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Koordinacioni nivo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Operativni nivo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0271" y="2501619"/>
            <a:ext cx="5758367" cy="32332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0270" y="1676400"/>
            <a:ext cx="5789007" cy="5029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643" y="2032979"/>
            <a:ext cx="5875024" cy="44062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380" y="2163879"/>
            <a:ext cx="5993598" cy="41481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6899" y="1757031"/>
            <a:ext cx="5507835" cy="47000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154" y="2352808"/>
            <a:ext cx="4889673" cy="420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2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načini TV 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Direktan prenos / snimanje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Režija + studio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None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ENG / EFP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Reportažna kola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SNG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El. montaža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El. grafika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Virtuelni studio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Video serveri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799" y="2068112"/>
            <a:ext cx="6438585" cy="429239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759" y="1863024"/>
            <a:ext cx="6410120" cy="468366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8181" y="1863024"/>
            <a:ext cx="6244883" cy="4683662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4280" y="1663621"/>
            <a:ext cx="5064088" cy="506408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199" y="1752600"/>
            <a:ext cx="6982690" cy="480060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2388" y="1814813"/>
            <a:ext cx="5473217" cy="468190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497" y="2059924"/>
            <a:ext cx="6710637" cy="421428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700" y="1987293"/>
            <a:ext cx="6529268" cy="435284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8251" y="1933440"/>
            <a:ext cx="6477149" cy="4299725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4132" y="2417450"/>
            <a:ext cx="7129599" cy="362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89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692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u navedenom roku*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odmah, po isteku roka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svakog meseca po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      </a:t>
            </a: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maksimalno </a:t>
            </a:r>
            <a:r>
              <a:rPr kumimoji="0" lang="pl-PL" sz="20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 negativnih bodova 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 zadatom pisanom radu u semestru</a:t>
            </a:r>
            <a:endParaRPr kumimoji="0" lang="sr-Latn-R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kumimoji="0" lang="sr-Latn-RS" sz="20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26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1595</TotalTime>
  <Words>803</Words>
  <Application>Microsoft Office PowerPoint</Application>
  <PresentationFormat>Widescreen</PresentationFormat>
  <Paragraphs>213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Calibri</vt:lpstr>
      <vt:lpstr>Corbel</vt:lpstr>
      <vt:lpstr>Symbol</vt:lpstr>
      <vt:lpstr>Times New Roman</vt:lpstr>
      <vt:lpstr>Wingdings</vt:lpstr>
      <vt:lpstr>Wingdings 2</vt:lpstr>
      <vt:lpstr>Wingdings 3</vt:lpstr>
      <vt:lpstr>Module</vt:lpstr>
      <vt:lpstr>2_Module</vt:lpstr>
      <vt:lpstr>PowerPoint Presentation</vt:lpstr>
      <vt:lpstr>O predmetu ...</vt:lpstr>
      <vt:lpstr>O predmetu ...</vt:lpstr>
      <vt:lpstr>Mesto i uloga organizacije u TV produkciji</vt:lpstr>
      <vt:lpstr>Tehnološki načini TV produkcije</vt:lpstr>
      <vt:lpstr>Predispitni bodovi </vt:lpstr>
      <vt:lpstr>Tabela bodova i ocena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Predispitne obaveze</vt:lpstr>
      <vt:lpstr>Predispitne obaveze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433</cp:revision>
  <dcterms:created xsi:type="dcterms:W3CDTF">2006-08-16T00:00:00Z</dcterms:created>
  <dcterms:modified xsi:type="dcterms:W3CDTF">2025-08-07T15:47:37Z</dcterms:modified>
</cp:coreProperties>
</file>